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>
          <p15:clr>
            <a:srgbClr val="A4A3A4"/>
          </p15:clr>
        </p15:guide>
        <p15:guide id="2" pos="134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2251"/>
    <a:srgbClr val="E722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>
        <p:scale>
          <a:sx n="21" d="100"/>
          <a:sy n="21" d="100"/>
        </p:scale>
        <p:origin x="528" y="-246"/>
      </p:cViewPr>
      <p:guideLst>
        <p:guide orient="horz" pos="9535"/>
        <p:guide pos="134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549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55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8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09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23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16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2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87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51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82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608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44DE8-AE3D-40A8-90B8-FB90AC599C3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C4D90-E909-4F87-A3D0-77D3250A7A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66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A close up of a map&#10;&#10;Description automatically generat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3094" y="9304794"/>
            <a:ext cx="14039760" cy="15181421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42803763" cy="3338521"/>
          </a:xfrm>
          <a:prstGeom prst="rect">
            <a:avLst/>
          </a:prstGeom>
          <a:solidFill>
            <a:srgbClr val="E7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64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75770" y="4338684"/>
            <a:ext cx="11344915" cy="24277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6000" b="1" dirty="0" smtClean="0">
                <a:solidFill>
                  <a:srgbClr val="E72240"/>
                </a:solidFill>
                <a:latin typeface="Arial" panose="020B0604020202020204" pitchFamily="34" charset="0"/>
              </a:rPr>
              <a:t>Background:</a:t>
            </a:r>
            <a:endParaRPr lang="en-US" altLang="en-US" sz="6000" b="1" dirty="0" smtClean="0">
              <a:solidFill>
                <a:srgbClr val="E7224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4400" dirty="0"/>
              <a:t>Due to the successful rollout of the Antiretroviral Therapy Programs in Botswana, </a:t>
            </a:r>
            <a:r>
              <a:rPr lang="en-GB" sz="4400" dirty="0" err="1"/>
              <a:t>perinatally</a:t>
            </a:r>
            <a:r>
              <a:rPr lang="en-GB" sz="4400" dirty="0"/>
              <a:t> HIV infected adolescents are emerging into young adulthood in large numbers</a:t>
            </a:r>
            <a:r>
              <a:rPr lang="en-GB" sz="4400" dirty="0" smtClean="0"/>
              <a:t>. The </a:t>
            </a:r>
            <a:r>
              <a:rPr lang="en-GB" sz="4400" dirty="0"/>
              <a:t>presence of a chronic illness such as HIV </a:t>
            </a:r>
            <a:r>
              <a:rPr lang="en-GB" sz="4400" dirty="0" smtClean="0"/>
              <a:t>can </a:t>
            </a:r>
            <a:r>
              <a:rPr lang="en-GB" sz="4400" dirty="0"/>
              <a:t>interfere with the achievement of </a:t>
            </a:r>
            <a:r>
              <a:rPr lang="en-GB" sz="4400" dirty="0" smtClean="0"/>
              <a:t>developmental milestones and affect  Health related Quality of Life.  Data </a:t>
            </a:r>
            <a:r>
              <a:rPr lang="en-GB" sz="4400" dirty="0"/>
              <a:t>from HRQOL assessments can be used to inform and mobilize support for health policies </a:t>
            </a:r>
            <a:r>
              <a:rPr lang="en-GB" sz="4400" dirty="0" smtClean="0"/>
              <a:t>and programming hence </a:t>
            </a:r>
            <a:r>
              <a:rPr lang="en-GB" sz="4400" dirty="0"/>
              <a:t>incorporating the service recipient’s voice into health care decision making. Limited information exists regarding HRQOL in young adults living with </a:t>
            </a:r>
            <a:r>
              <a:rPr lang="en-GB" sz="4400" dirty="0" err="1"/>
              <a:t>perinatally</a:t>
            </a:r>
            <a:r>
              <a:rPr lang="en-GB" sz="4400" dirty="0"/>
              <a:t> acquired HIV (YALPH) in Botswana</a:t>
            </a:r>
            <a:r>
              <a:rPr lang="en-GB" sz="4400" dirty="0" smtClean="0"/>
              <a:t>.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4400" b="1" dirty="0">
              <a:solidFill>
                <a:srgbClr val="FF0000"/>
              </a:solidFill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 smtClean="0">
                <a:solidFill>
                  <a:srgbClr val="E82251"/>
                </a:solidFill>
              </a:rPr>
              <a:t>Objectives:  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4400" dirty="0" smtClean="0"/>
              <a:t>To measure </a:t>
            </a:r>
            <a:r>
              <a:rPr lang="en-GB" sz="4400" dirty="0"/>
              <a:t>HRQOL and to identify the </a:t>
            </a:r>
            <a:r>
              <a:rPr lang="en-GB" sz="4400" dirty="0" smtClean="0"/>
              <a:t>determinants of HRQOL in  YALPH in order </a:t>
            </a:r>
            <a:r>
              <a:rPr lang="en-GB" sz="4400" dirty="0"/>
              <a:t>to inform </a:t>
            </a:r>
            <a:r>
              <a:rPr lang="en-GB" sz="4400" dirty="0" smtClean="0"/>
              <a:t>interventions to promote HRQOL in </a:t>
            </a:r>
            <a:r>
              <a:rPr lang="en-GB" sz="4400" dirty="0"/>
              <a:t>this population. </a:t>
            </a:r>
            <a:endParaRPr lang="en-GB" sz="4400" dirty="0" smtClean="0"/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4400" dirty="0"/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 smtClean="0">
                <a:solidFill>
                  <a:srgbClr val="E822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Methods: </a:t>
            </a:r>
            <a:endParaRPr lang="en-GB" sz="6000" b="1" dirty="0">
              <a:solidFill>
                <a:srgbClr val="E822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ZA" sz="4400" dirty="0" smtClean="0"/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GB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cross-sectional </a:t>
            </a:r>
            <a:r>
              <a:rPr lang="en-GB" alt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survey </a:t>
            </a:r>
            <a:r>
              <a:rPr lang="en-GB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of the HRQOL among </a:t>
            </a:r>
            <a:r>
              <a:rPr lang="en-GB" alt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509 </a:t>
            </a:r>
            <a:r>
              <a:rPr lang="en-GB" alt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YALPH aged </a:t>
            </a:r>
            <a:r>
              <a:rPr lang="en-GB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18-30 years who were enrolled on ART at </a:t>
            </a:r>
            <a:r>
              <a:rPr lang="en-GB" alt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Botswana-Baylor Children’s </a:t>
            </a:r>
            <a:r>
              <a:rPr lang="en-GB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Clinical Centre of </a:t>
            </a:r>
            <a:r>
              <a:rPr lang="en-GB" alt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Excellence, Gaborone</a:t>
            </a:r>
            <a:r>
              <a:rPr lang="en-GB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alt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Botswana using </a:t>
            </a:r>
            <a:r>
              <a:rPr lang="en-GB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the WHOQOL-HIV BREF </a:t>
            </a:r>
            <a:r>
              <a:rPr lang="en-GB" alt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instrument. Social-demographic information was abstracted from medical records</a:t>
            </a:r>
            <a:r>
              <a:rPr lang="en-GB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. Bivariate analyses were performed using both the t and chi-square tests to determine the associations between </a:t>
            </a:r>
            <a:r>
              <a:rPr lang="en-GB" alt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social demographic and clinical factors and </a:t>
            </a:r>
            <a:r>
              <a:rPr lang="en-GB" alt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the general HRQOL. </a:t>
            </a:r>
            <a:endParaRPr lang="en-US" alt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816348" y="4338684"/>
            <a:ext cx="10078451" cy="2393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lvl="0"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b="1" dirty="0" smtClean="0">
                <a:solidFill>
                  <a:srgbClr val="E8225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Results:</a:t>
            </a:r>
          </a:p>
          <a:p>
            <a:pPr lvl="0"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rgbClr val="E822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Demographic Characteristics: </a:t>
            </a:r>
          </a:p>
          <a:p>
            <a:pPr lvl="0"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 M</a:t>
            </a: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ean age 21.7 years; 50% were males;   single (98.1%); secondary  to tertiary education qualification (99.6%); lived with family (90.8%), neither in school nor working (47%), and 14% were parents. </a:t>
            </a:r>
          </a:p>
          <a:p>
            <a:pPr lvl="0"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rgbClr val="E822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 Characteristics</a:t>
            </a:r>
            <a:r>
              <a:rPr lang="en-US" sz="5400" dirty="0" smtClean="0">
                <a:solidFill>
                  <a:srgbClr val="E822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ean duration on ART (12.4 years) ;   38.5 % were underweight </a:t>
            </a: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BMI</a:t>
            </a: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&lt;18.5 kg/m3); 86.6%  had suppressed viral load (&lt;400 copies/mL) ; 86.5% reported good to very good health (self-reported), 17.9% had some illness (self reported).</a:t>
            </a:r>
          </a:p>
          <a:p>
            <a:pPr lvl="0"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rgbClr val="E8225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Scores for General HRQOL and 6 Domains</a:t>
            </a:r>
            <a:endParaRPr lang="en-ZA" sz="5400" b="1" dirty="0" smtClean="0">
              <a:solidFill>
                <a:srgbClr val="E8225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ZA" sz="4000" dirty="0" smtClean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ZA" sz="4000" dirty="0">
                <a:solidFill>
                  <a:prstClr val="black"/>
                </a:solidFill>
              </a:rPr>
              <a:t>General </a:t>
            </a:r>
            <a:r>
              <a:rPr lang="en-ZA" sz="4000" dirty="0" smtClean="0">
                <a:solidFill>
                  <a:prstClr val="black"/>
                </a:solidFill>
              </a:rPr>
              <a:t>HRQOL                         </a:t>
            </a:r>
            <a:r>
              <a:rPr lang="en-ZA" sz="4000" dirty="0">
                <a:solidFill>
                  <a:prstClr val="black"/>
                </a:solidFill>
              </a:rPr>
              <a:t>3.8 (±</a:t>
            </a:r>
            <a:r>
              <a:rPr lang="en-ZA" sz="4000" dirty="0" smtClean="0">
                <a:solidFill>
                  <a:prstClr val="black"/>
                </a:solidFill>
              </a:rPr>
              <a:t>0.7)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ZA" sz="4000" dirty="0" smtClean="0">
                <a:solidFill>
                  <a:prstClr val="black"/>
                </a:solidFill>
              </a:rPr>
              <a:t>Physical                                    15.4 </a:t>
            </a:r>
            <a:r>
              <a:rPr lang="en-ZA" sz="4000" dirty="0">
                <a:solidFill>
                  <a:prstClr val="black"/>
                </a:solidFill>
              </a:rPr>
              <a:t>(± 2.9</a:t>
            </a:r>
            <a:r>
              <a:rPr lang="en-ZA" sz="4000" dirty="0" smtClean="0">
                <a:solidFill>
                  <a:prstClr val="black"/>
                </a:solidFill>
              </a:rPr>
              <a:t>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ZA" sz="4000" dirty="0">
                <a:solidFill>
                  <a:prstClr val="black"/>
                </a:solidFill>
              </a:rPr>
              <a:t>Psychological domain  </a:t>
            </a:r>
            <a:r>
              <a:rPr lang="en-ZA" sz="4000" dirty="0" smtClean="0">
                <a:solidFill>
                  <a:prstClr val="black"/>
                </a:solidFill>
              </a:rPr>
              <a:t>          15.0 </a:t>
            </a:r>
            <a:r>
              <a:rPr lang="en-ZA" sz="4000" dirty="0">
                <a:solidFill>
                  <a:prstClr val="black"/>
                </a:solidFill>
              </a:rPr>
              <a:t>(± 3.3</a:t>
            </a:r>
            <a:r>
              <a:rPr lang="en-ZA" sz="4000" dirty="0" smtClean="0">
                <a:solidFill>
                  <a:prstClr val="black"/>
                </a:solidFill>
              </a:rPr>
              <a:t>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ZA" sz="4000" dirty="0" smtClean="0">
                <a:solidFill>
                  <a:prstClr val="black"/>
                </a:solidFill>
              </a:rPr>
              <a:t>Level </a:t>
            </a:r>
            <a:r>
              <a:rPr lang="en-ZA" sz="4000" dirty="0">
                <a:solidFill>
                  <a:prstClr val="black"/>
                </a:solidFill>
              </a:rPr>
              <a:t>of Independence  </a:t>
            </a:r>
            <a:r>
              <a:rPr lang="en-ZA" sz="4000" dirty="0" smtClean="0">
                <a:solidFill>
                  <a:prstClr val="black"/>
                </a:solidFill>
              </a:rPr>
              <a:t>       </a:t>
            </a:r>
            <a:r>
              <a:rPr lang="en-ZA" sz="4000" dirty="0">
                <a:solidFill>
                  <a:prstClr val="black"/>
                </a:solidFill>
              </a:rPr>
              <a:t>14.6 (± 2.9</a:t>
            </a:r>
            <a:r>
              <a:rPr lang="en-ZA" sz="4000" dirty="0" smtClean="0">
                <a:solidFill>
                  <a:prstClr val="black"/>
                </a:solidFill>
              </a:rPr>
              <a:t>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ZA" sz="4000" dirty="0" smtClean="0">
                <a:solidFill>
                  <a:prstClr val="black"/>
                </a:solidFill>
              </a:rPr>
              <a:t>Social </a:t>
            </a:r>
            <a:r>
              <a:rPr lang="en-ZA" sz="4000" dirty="0">
                <a:solidFill>
                  <a:prstClr val="black"/>
                </a:solidFill>
              </a:rPr>
              <a:t>Relationships       </a:t>
            </a:r>
            <a:r>
              <a:rPr lang="en-ZA" sz="4000" dirty="0" smtClean="0">
                <a:solidFill>
                  <a:prstClr val="black"/>
                </a:solidFill>
              </a:rPr>
              <a:t>       </a:t>
            </a:r>
            <a:r>
              <a:rPr lang="en-ZA" sz="4000" dirty="0">
                <a:solidFill>
                  <a:prstClr val="black"/>
                </a:solidFill>
              </a:rPr>
              <a:t>14.4 (± 3.6</a:t>
            </a:r>
            <a:r>
              <a:rPr lang="en-ZA" sz="4000" dirty="0" smtClean="0">
                <a:solidFill>
                  <a:prstClr val="black"/>
                </a:solidFill>
              </a:rPr>
              <a:t>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ZA" sz="4000" dirty="0">
                <a:solidFill>
                  <a:prstClr val="black"/>
                </a:solidFill>
              </a:rPr>
              <a:t>Environmental Domain     </a:t>
            </a:r>
            <a:r>
              <a:rPr lang="en-ZA" sz="4000" dirty="0" smtClean="0">
                <a:solidFill>
                  <a:prstClr val="black"/>
                </a:solidFill>
              </a:rPr>
              <a:t>   </a:t>
            </a:r>
            <a:r>
              <a:rPr lang="en-ZA" sz="4000" dirty="0">
                <a:solidFill>
                  <a:prstClr val="black"/>
                </a:solidFill>
              </a:rPr>
              <a:t>13.8 (± 2.7</a:t>
            </a:r>
            <a:r>
              <a:rPr lang="en-ZA" sz="4000" dirty="0" smtClean="0">
                <a:solidFill>
                  <a:prstClr val="black"/>
                </a:solidFill>
              </a:rPr>
              <a:t>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ZA" sz="4000" dirty="0">
                <a:solidFill>
                  <a:prstClr val="black"/>
                </a:solidFill>
              </a:rPr>
              <a:t>Spirituality  </a:t>
            </a:r>
            <a:r>
              <a:rPr lang="en-ZA" sz="4000" dirty="0" smtClean="0">
                <a:solidFill>
                  <a:prstClr val="black"/>
                </a:solidFill>
              </a:rPr>
              <a:t>                            </a:t>
            </a:r>
            <a:r>
              <a:rPr lang="en-ZA" sz="4000" dirty="0">
                <a:solidFill>
                  <a:prstClr val="black"/>
                </a:solidFill>
              </a:rPr>
              <a:t>15.1 (± 3.1)</a:t>
            </a:r>
            <a:endParaRPr lang="en-ZA" sz="4000" dirty="0">
              <a:solidFill>
                <a:prstClr val="black"/>
              </a:solidFill>
            </a:endParaRPr>
          </a:p>
          <a:p>
            <a:pPr lvl="0"/>
            <a:endParaRPr lang="en-GB" sz="4000" dirty="0" smtClean="0">
              <a:solidFill>
                <a:prstClr val="black"/>
              </a:solidFill>
            </a:endParaRPr>
          </a:p>
          <a:p>
            <a:pPr lvl="0"/>
            <a:r>
              <a:rPr lang="en-GB" sz="4400" b="1" dirty="0" smtClean="0">
                <a:solidFill>
                  <a:srgbClr val="FF0000"/>
                </a:solidFill>
              </a:rPr>
              <a:t>*</a:t>
            </a:r>
            <a:r>
              <a:rPr lang="en-GB" sz="4400" b="1" dirty="0" smtClean="0">
                <a:solidFill>
                  <a:srgbClr val="E82251"/>
                </a:solidFill>
              </a:rPr>
              <a:t>General HRQOL, </a:t>
            </a:r>
            <a:r>
              <a:rPr lang="en-GB" sz="4400" b="1" dirty="0">
                <a:solidFill>
                  <a:srgbClr val="E82251"/>
                </a:solidFill>
              </a:rPr>
              <a:t>n (%)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prstClr val="black"/>
                </a:solidFill>
              </a:rPr>
              <a:t>Poor											107 (21.0)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prstClr val="black"/>
                </a:solidFill>
              </a:rPr>
              <a:t>Good 											399 (78.4)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prstClr val="black"/>
                </a:solidFill>
              </a:rPr>
              <a:t>Missing											3 (0.6)</a:t>
            </a:r>
          </a:p>
          <a:p>
            <a:pPr lvl="0"/>
            <a:r>
              <a:rPr lang="en-GB" sz="4000" dirty="0" smtClean="0">
                <a:solidFill>
                  <a:prstClr val="black"/>
                </a:solidFill>
              </a:rPr>
              <a:t>*General HRQOL ranges </a:t>
            </a:r>
            <a:r>
              <a:rPr lang="en-GB" sz="4000" dirty="0">
                <a:solidFill>
                  <a:prstClr val="black"/>
                </a:solidFill>
              </a:rPr>
              <a:t>from 1 to 5, with 1 corresponding to very </a:t>
            </a:r>
            <a:r>
              <a:rPr lang="en-GB" sz="4000" dirty="0" smtClean="0">
                <a:solidFill>
                  <a:prstClr val="black"/>
                </a:solidFill>
              </a:rPr>
              <a:t>poor QOL </a:t>
            </a:r>
            <a:r>
              <a:rPr lang="en-GB" sz="4000" dirty="0">
                <a:solidFill>
                  <a:prstClr val="black"/>
                </a:solidFill>
              </a:rPr>
              <a:t>and 5 corresponding to very good </a:t>
            </a:r>
            <a:r>
              <a:rPr lang="en-GB" sz="4000" dirty="0" smtClean="0">
                <a:solidFill>
                  <a:prstClr val="black"/>
                </a:solidFill>
              </a:rPr>
              <a:t>QOL</a:t>
            </a:r>
            <a:r>
              <a:rPr lang="en-GB" sz="4000" dirty="0">
                <a:solidFill>
                  <a:prstClr val="black"/>
                </a:solidFill>
              </a:rPr>
              <a:t>. </a:t>
            </a:r>
            <a:r>
              <a:rPr lang="en-GB" sz="4000" dirty="0" smtClean="0">
                <a:solidFill>
                  <a:prstClr val="black"/>
                </a:solidFill>
              </a:rPr>
              <a:t>General QOL </a:t>
            </a:r>
            <a:r>
              <a:rPr lang="en-GB" sz="4000" dirty="0">
                <a:solidFill>
                  <a:prstClr val="black"/>
                </a:solidFill>
              </a:rPr>
              <a:t>score of (3) was used as the cut-off point to define poor and good </a:t>
            </a:r>
            <a:r>
              <a:rPr lang="en-GB" sz="4000" dirty="0" smtClean="0">
                <a:solidFill>
                  <a:prstClr val="black"/>
                </a:solidFill>
              </a:rPr>
              <a:t>QOL</a:t>
            </a:r>
            <a:r>
              <a:rPr lang="en-GB" sz="4000" dirty="0">
                <a:solidFill>
                  <a:prstClr val="black"/>
                </a:solidFill>
              </a:rPr>
              <a:t>.	</a:t>
            </a:r>
            <a:endParaRPr lang="en-ZA" sz="4000" dirty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ZA" sz="4000" dirty="0" smtClean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ZA" sz="4000" dirty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ZA" sz="4000" dirty="0" smtClean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ZA" sz="4000" dirty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ZA" sz="4000" dirty="0" smtClean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ZA" sz="4000" dirty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ZA" sz="4000" dirty="0" smtClean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ZA" sz="4000" dirty="0">
              <a:solidFill>
                <a:prstClr val="black"/>
              </a:solidFill>
            </a:endParaRPr>
          </a:p>
          <a:p>
            <a:pPr lvl="0"/>
            <a:r>
              <a:rPr lang="en-ZA" sz="4000" dirty="0" smtClean="0">
                <a:solidFill>
                  <a:prstClr val="black"/>
                </a:solidFill>
              </a:rPr>
              <a:t>Fig.1 CAfGEN CAB members during their monthly meetings</a:t>
            </a:r>
          </a:p>
          <a:p>
            <a:pPr lvl="0"/>
            <a:endParaRPr lang="en-ZA" sz="4000" dirty="0">
              <a:solidFill>
                <a:prstClr val="black"/>
              </a:solidFill>
            </a:endParaRPr>
          </a:p>
          <a:p>
            <a:pPr lvl="0"/>
            <a:endParaRPr lang="en-ZA" sz="4000" dirty="0">
              <a:solidFill>
                <a:prstClr val="black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305800" y="297559"/>
            <a:ext cx="29679900" cy="172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4800" b="1" dirty="0">
                <a:solidFill>
                  <a:schemeClr val="bg1"/>
                </a:solidFill>
                <a:latin typeface="Arial" panose="020B0604020202020204" pitchFamily="34" charset="0"/>
              </a:rPr>
              <a:t>Beyond Survival – Strategies to Promote the Quality of Life </a:t>
            </a:r>
            <a:r>
              <a:rPr lang="en-GB" altLang="en-US" sz="4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of </a:t>
            </a:r>
            <a:r>
              <a:rPr lang="en-GB" alt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Perinatally</a:t>
            </a:r>
            <a:r>
              <a:rPr lang="en-GB" altLang="en-US" sz="4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HIV </a:t>
            </a:r>
            <a:r>
              <a:rPr lang="en-GB" altLang="en-US" sz="4800" b="1" dirty="0">
                <a:solidFill>
                  <a:schemeClr val="bg1"/>
                </a:solidFill>
                <a:latin typeface="Arial" panose="020B0604020202020204" pitchFamily="34" charset="0"/>
              </a:rPr>
              <a:t>Infected Young Adults at </a:t>
            </a:r>
            <a:r>
              <a:rPr lang="en-GB" altLang="en-US" sz="4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Botswana-Baylor Children’s Clinical Centre of Excellence, Botswana.  </a:t>
            </a:r>
            <a:endParaRPr lang="en-US" altLang="en-US" sz="48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816348" y="1845932"/>
            <a:ext cx="25754115" cy="1233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</a:rPr>
              <a:t>G. </a:t>
            </a:r>
            <a:r>
              <a:rPr lang="en-US" altLang="en-US" sz="4000" dirty="0" smtClean="0">
                <a:solidFill>
                  <a:schemeClr val="bg1"/>
                </a:solidFill>
                <a:latin typeface="Arial" panose="020B0604020202020204" pitchFamily="34" charset="0"/>
              </a:rPr>
              <a:t>Karugaba, </a:t>
            </a: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</a:rPr>
              <a:t>M. </a:t>
            </a:r>
            <a:r>
              <a:rPr lang="en-US" altLang="en-US" sz="40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Makhele</a:t>
            </a:r>
            <a:r>
              <a:rPr lang="en-US" altLang="en-US" sz="4000" dirty="0" smtClean="0">
                <a:solidFill>
                  <a:schemeClr val="bg1"/>
                </a:solidFill>
                <a:latin typeface="Arial" panose="020B0604020202020204" pitchFamily="34" charset="0"/>
              </a:rPr>
              <a:t>, </a:t>
            </a: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</a:rPr>
              <a:t>K. </a:t>
            </a:r>
            <a:r>
              <a:rPr lang="en-US" altLang="en-US" sz="4000" dirty="0" smtClean="0">
                <a:solidFill>
                  <a:schemeClr val="bg1"/>
                </a:solidFill>
                <a:latin typeface="Arial" panose="020B0604020202020204" pitchFamily="34" charset="0"/>
              </a:rPr>
              <a:t>Katse, </a:t>
            </a: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</a:rPr>
              <a:t>R. </a:t>
            </a:r>
            <a:r>
              <a:rPr lang="en-US" altLang="en-US" sz="4000" dirty="0" smtClean="0">
                <a:solidFill>
                  <a:schemeClr val="bg1"/>
                </a:solidFill>
                <a:latin typeface="Arial" panose="020B0604020202020204" pitchFamily="34" charset="0"/>
              </a:rPr>
              <a:t>Kgaswane, </a:t>
            </a:r>
            <a:r>
              <a:rPr lang="en-US" altLang="en-US" sz="4000" dirty="0">
                <a:solidFill>
                  <a:schemeClr val="bg1"/>
                </a:solidFill>
                <a:latin typeface="Arial" panose="020B0604020202020204" pitchFamily="34" charset="0"/>
              </a:rPr>
              <a:t>M. </a:t>
            </a:r>
            <a:r>
              <a:rPr lang="en-US" altLang="en-US" sz="4000" dirty="0" smtClean="0">
                <a:solidFill>
                  <a:schemeClr val="bg1"/>
                </a:solidFill>
                <a:latin typeface="Arial" panose="020B0604020202020204" pitchFamily="34" charset="0"/>
              </a:rPr>
              <a:t>Matshaba</a:t>
            </a:r>
            <a:endParaRPr lang="en-US" altLang="en-US" sz="4000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</a:rPr>
              <a:t>Botswana-Baylor </a:t>
            </a:r>
            <a:r>
              <a:rPr lang="en-US" altLang="en-US" sz="3600" dirty="0" err="1" smtClean="0">
                <a:solidFill>
                  <a:schemeClr val="bg1"/>
                </a:solidFill>
                <a:latin typeface="Arial" panose="020B0604020202020204" pitchFamily="34" charset="0"/>
              </a:rPr>
              <a:t>Childrens</a:t>
            </a:r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</a:rPr>
              <a:t> Clinical Centre of Excellence</a:t>
            </a:r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</a:rPr>
              <a:t>, BR 129, </a:t>
            </a:r>
            <a:r>
              <a:rPr lang="en-US" altLang="en-US" sz="3600" dirty="0" smtClean="0">
                <a:solidFill>
                  <a:schemeClr val="bg1"/>
                </a:solidFill>
                <a:latin typeface="Arial" panose="020B0604020202020204" pitchFamily="34" charset="0"/>
              </a:rPr>
              <a:t>Gaborone, Botswana</a:t>
            </a:r>
            <a:endParaRPr lang="en-US" altLang="en-US" sz="3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>
            <a:off x="11940877" y="28863607"/>
            <a:ext cx="18922008" cy="0"/>
          </a:xfrm>
          <a:prstGeom prst="straightConnector1">
            <a:avLst/>
          </a:prstGeom>
          <a:noFill/>
          <a:ln w="76200">
            <a:solidFill>
              <a:srgbClr val="EF402A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  <p:sp>
        <p:nvSpPr>
          <p:cNvPr id="2" name="Rectangle 1"/>
          <p:cNvSpPr/>
          <p:nvPr/>
        </p:nvSpPr>
        <p:spPr>
          <a:xfrm>
            <a:off x="0" y="28863607"/>
            <a:ext cx="42803763" cy="1411605"/>
          </a:xfrm>
          <a:prstGeom prst="rect">
            <a:avLst/>
          </a:prstGeom>
          <a:solidFill>
            <a:srgbClr val="E7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64"/>
          </a:p>
        </p:txBody>
      </p:sp>
      <p:sp>
        <p:nvSpPr>
          <p:cNvPr id="14" name="TextBox 13"/>
          <p:cNvSpPr txBox="1"/>
          <p:nvPr/>
        </p:nvSpPr>
        <p:spPr>
          <a:xfrm>
            <a:off x="275770" y="29178175"/>
            <a:ext cx="8348516" cy="820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PRESENTED AT THE 23</a:t>
            </a:r>
            <a:r>
              <a:rPr lang="en-GB" sz="2365" b="1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RD</a:t>
            </a:r>
            <a:r>
              <a:rPr lang="en-GB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 INTERNATIONAL AIDS CONFERENCE (AIDS 2020) </a:t>
            </a:r>
            <a:r>
              <a:rPr lang="es-ES" sz="2365" b="1" dirty="0">
                <a:solidFill>
                  <a:schemeClr val="bg1"/>
                </a:solidFill>
                <a:latin typeface="Century Gothic" panose="020B0502020202020204" pitchFamily="34" charset="0"/>
              </a:rPr>
              <a:t>| 6-10 JULY 2020</a:t>
            </a:r>
            <a:endParaRPr lang="en-GB" sz="2365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92854" y="29111273"/>
            <a:ext cx="5430051" cy="916274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2090462" y="4927404"/>
            <a:ext cx="10562390" cy="23936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lvl="0" defTabSz="685800">
              <a:lnSpc>
                <a:spcPct val="90000"/>
              </a:lnSpc>
              <a:spcBef>
                <a:spcPts val="750"/>
              </a:spcBef>
            </a:pPr>
            <a:r>
              <a:rPr lang="en-ZA" sz="6000" b="1" dirty="0" smtClean="0">
                <a:solidFill>
                  <a:srgbClr val="E82251"/>
                </a:solidFill>
                <a:cs typeface="Arial" panose="020B0604020202020204" pitchFamily="34" charset="0"/>
              </a:rPr>
              <a:t>Determinants of HRQOL:</a:t>
            </a: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r>
              <a:rPr lang="en-GB" sz="4000" dirty="0">
                <a:cs typeface="Arial" panose="020B0604020202020204" pitchFamily="34" charset="0"/>
              </a:rPr>
              <a:t>Based on the p-values &lt; 10%, four factors were significantly associated with the general </a:t>
            </a:r>
            <a:r>
              <a:rPr lang="en-GB" sz="4000" dirty="0" smtClean="0">
                <a:cs typeface="Arial" panose="020B0604020202020204" pitchFamily="34" charset="0"/>
              </a:rPr>
              <a:t>HRQOL </a:t>
            </a:r>
            <a:r>
              <a:rPr lang="en-GB" sz="4000" dirty="0">
                <a:cs typeface="Arial" panose="020B0604020202020204" pitchFamily="34" charset="0"/>
              </a:rPr>
              <a:t>(poor vs good). </a:t>
            </a:r>
            <a:r>
              <a:rPr lang="en-GB" sz="4000" dirty="0" smtClean="0">
                <a:cs typeface="Arial" panose="020B0604020202020204" pitchFamily="34" charset="0"/>
              </a:rPr>
              <a:t>These </a:t>
            </a:r>
            <a:r>
              <a:rPr lang="en-GB" sz="4000" dirty="0">
                <a:cs typeface="Arial" panose="020B0604020202020204" pitchFamily="34" charset="0"/>
              </a:rPr>
              <a:t>factors </a:t>
            </a:r>
            <a:r>
              <a:rPr lang="en-GB" sz="4000" dirty="0" smtClean="0">
                <a:cs typeface="Arial" panose="020B0604020202020204" pitchFamily="34" charset="0"/>
              </a:rPr>
              <a:t>included </a:t>
            </a:r>
            <a:r>
              <a:rPr lang="en-GB" sz="4000" dirty="0">
                <a:cs typeface="Arial" panose="020B0604020202020204" pitchFamily="34" charset="0"/>
              </a:rPr>
              <a:t>highest level of education </a:t>
            </a:r>
            <a:r>
              <a:rPr lang="en-GB" sz="4000" dirty="0" smtClean="0">
                <a:cs typeface="Arial" panose="020B0604020202020204" pitchFamily="34" charset="0"/>
              </a:rPr>
              <a:t>attained (p=0.012), </a:t>
            </a:r>
            <a:r>
              <a:rPr lang="en-GB" sz="4000" dirty="0">
                <a:cs typeface="Arial" panose="020B0604020202020204" pitchFamily="34" charset="0"/>
              </a:rPr>
              <a:t>employment status </a:t>
            </a:r>
            <a:r>
              <a:rPr lang="en-GB" sz="4000" dirty="0" smtClean="0">
                <a:cs typeface="Arial" panose="020B0604020202020204" pitchFamily="34" charset="0"/>
              </a:rPr>
              <a:t>(0.069), </a:t>
            </a:r>
            <a:r>
              <a:rPr lang="en-GB" sz="4000" dirty="0">
                <a:cs typeface="Arial" panose="020B0604020202020204" pitchFamily="34" charset="0"/>
              </a:rPr>
              <a:t>viral load </a:t>
            </a:r>
            <a:r>
              <a:rPr lang="en-GB" sz="4000" dirty="0" smtClean="0">
                <a:cs typeface="Arial" panose="020B0604020202020204" pitchFamily="34" charset="0"/>
              </a:rPr>
              <a:t>suppression (0.073)  </a:t>
            </a:r>
            <a:r>
              <a:rPr lang="en-GB" sz="4000" dirty="0">
                <a:cs typeface="Arial" panose="020B0604020202020204" pitchFamily="34" charset="0"/>
              </a:rPr>
              <a:t>and self-reported illness </a:t>
            </a:r>
            <a:r>
              <a:rPr lang="en-GB" sz="4000" dirty="0" smtClean="0">
                <a:cs typeface="Arial" panose="020B0604020202020204" pitchFamily="34" charset="0"/>
              </a:rPr>
              <a:t>(0.001).  </a:t>
            </a: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 smtClean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 smtClean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 smtClean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 smtClean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 smtClean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 smtClean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 smtClean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 smtClean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 smtClean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 smtClean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 smtClean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 smtClean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 smtClean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endParaRPr lang="en-GB" sz="4000" dirty="0">
              <a:cs typeface="Arial" panose="020B0604020202020204" pitchFamily="34" charset="0"/>
            </a:endParaRPr>
          </a:p>
          <a:p>
            <a:pPr lvl="0" algn="just" defTabSz="685800">
              <a:lnSpc>
                <a:spcPct val="90000"/>
              </a:lnSpc>
              <a:spcBef>
                <a:spcPts val="750"/>
              </a:spcBef>
            </a:pPr>
            <a:r>
              <a:rPr lang="en-GB" sz="4000" b="1" dirty="0" smtClean="0">
                <a:cs typeface="Arial" panose="020B0604020202020204" pitchFamily="34" charset="0"/>
              </a:rPr>
              <a:t>Figure 1 The ROC curve for multivariable logistic regression predicting the general HRQOL</a:t>
            </a:r>
            <a:endParaRPr lang="en-ZA" sz="4000" b="1" dirty="0">
              <a:cs typeface="Arial" panose="020B0604020202020204" pitchFamily="34" charset="0"/>
            </a:endParaRPr>
          </a:p>
          <a:p>
            <a:pPr lvl="0" defTabSz="685800">
              <a:lnSpc>
                <a:spcPct val="90000"/>
              </a:lnSpc>
              <a:spcBef>
                <a:spcPts val="750"/>
              </a:spcBef>
            </a:pPr>
            <a:endParaRPr lang="en-ZA" sz="4000" dirty="0">
              <a:cs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5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725" dirty="0">
              <a:latin typeface="Arial" panose="020B0604020202020204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6881347" y="3362721"/>
            <a:ext cx="5653064" cy="22512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57B6B"/>
                </a:solidFill>
              </a14:hiddenFill>
            </a:ext>
            <a:ext uri="{91240B29-F687-4f45-9708-019B960494DF}">
              <a14:hiddenLine xmlns=""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1024" tIns="21024" rIns="21024" bIns="21024" numCol="1" anchor="t" anchorCtr="0" compatLnSpc="1">
            <a:prstTxWarp prst="textNoShape">
              <a:avLst/>
            </a:prstTxWarp>
          </a:bodyPr>
          <a:lstStyle/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5400" b="1" dirty="0" smtClean="0">
              <a:solidFill>
                <a:srgbClr val="E72240"/>
              </a:solidFill>
              <a:latin typeface="Arial" panose="020B0604020202020204" pitchFamily="34" charset="0"/>
            </a:endParaRP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4000" dirty="0"/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6000" b="1" dirty="0" smtClean="0">
                <a:solidFill>
                  <a:srgbClr val="E82251"/>
                </a:solidFill>
              </a:rPr>
              <a:t>Conclusion:</a:t>
            </a:r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4000" dirty="0"/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4000" dirty="0"/>
              <a:t>The determinants of HRQOL in YALPH include viral suppression, no illness, higher education level qualifications and being employed. </a:t>
            </a:r>
            <a:endParaRPr lang="en-ZA" sz="4000" dirty="0"/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4000" dirty="0"/>
              <a:t>Efforts to promote their HRQOL should focus on biomedical and health outcomes and also assist them to acquire higher level education qualifications and to find employment.</a:t>
            </a:r>
            <a:endParaRPr lang="en-ZA" sz="4000" dirty="0"/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4000" dirty="0"/>
              <a:t>Early efforts to promote the HRQOL of YALPH should include the most vulnerable sub-populations identified by the study including those with unsuppressed VL, underweight BMI, those who are neither in school nor working, and young parents.</a:t>
            </a:r>
            <a:endParaRPr lang="en-ZA" sz="4000" dirty="0"/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GB" sz="4000" dirty="0"/>
              <a:t>A multi-disciplinary approach is needed to promote the HRQOL of YALPH in Botswana.</a:t>
            </a:r>
            <a:endParaRPr lang="en-ZA" sz="4000" dirty="0"/>
          </a:p>
          <a:p>
            <a:pPr algn="just" defTabSz="52557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11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39193</TotalTime>
  <Words>594</Words>
  <Application>Microsoft Office PowerPoint</Application>
  <PresentationFormat>Custom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 Dolan</dc:creator>
  <cp:lastModifiedBy>Grace Karugaba</cp:lastModifiedBy>
  <cp:revision>75</cp:revision>
  <dcterms:created xsi:type="dcterms:W3CDTF">2016-06-23T11:49:10Z</dcterms:created>
  <dcterms:modified xsi:type="dcterms:W3CDTF">2020-06-26T13:10:42Z</dcterms:modified>
</cp:coreProperties>
</file>